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4" r:id="rId12"/>
    <p:sldId id="266" r:id="rId13"/>
    <p:sldId id="267" r:id="rId14"/>
    <p:sldId id="268" r:id="rId15"/>
    <p:sldId id="270" r:id="rId16"/>
    <p:sldId id="269" r:id="rId17"/>
    <p:sldId id="271" r:id="rId18"/>
    <p:sldId id="275" r:id="rId19"/>
    <p:sldId id="276" r:id="rId20"/>
    <p:sldId id="272" r:id="rId21"/>
    <p:sldId id="27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низкий уровень</c:v>
                </c:pt>
                <c:pt idx="1">
                  <c:v>средний уровень</c:v>
                </c:pt>
                <c:pt idx="2">
                  <c:v>высокий уровень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0.21</c:v>
                </c:pt>
                <c:pt idx="1">
                  <c:v>0.61</c:v>
                </c:pt>
                <c:pt idx="2">
                  <c:v>0.16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2070528"/>
        <c:axId val="37188352"/>
        <c:axId val="0"/>
      </c:bar3DChart>
      <c:catAx>
        <c:axId val="82070528"/>
        <c:scaling>
          <c:orientation val="minMax"/>
        </c:scaling>
        <c:delete val="0"/>
        <c:axPos val="b"/>
        <c:majorTickMark val="out"/>
        <c:minorTickMark val="none"/>
        <c:tickLblPos val="nextTo"/>
        <c:crossAx val="37188352"/>
        <c:crosses val="autoZero"/>
        <c:auto val="1"/>
        <c:lblAlgn val="ctr"/>
        <c:lblOffset val="100"/>
        <c:noMultiLvlLbl val="0"/>
      </c:catAx>
      <c:valAx>
        <c:axId val="3718835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820705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aseline="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0%</c:formatCode>
                <c:ptCount val="2"/>
                <c:pt idx="0">
                  <c:v>0.4</c:v>
                </c:pt>
                <c:pt idx="1">
                  <c:v>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высокий уровень</c:v>
                </c:pt>
                <c:pt idx="1">
                  <c:v>средний уровень</c:v>
                </c:pt>
                <c:pt idx="2">
                  <c:v>низкий уровень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23</c:v>
                </c:pt>
                <c:pt idx="1">
                  <c:v>71</c:v>
                </c:pt>
                <c:pt idx="2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6512128"/>
        <c:axId val="36513664"/>
        <c:axId val="0"/>
      </c:bar3DChart>
      <c:catAx>
        <c:axId val="36512128"/>
        <c:scaling>
          <c:orientation val="minMax"/>
        </c:scaling>
        <c:delete val="0"/>
        <c:axPos val="b"/>
        <c:majorTickMark val="out"/>
        <c:minorTickMark val="none"/>
        <c:tickLblPos val="nextTo"/>
        <c:crossAx val="36513664"/>
        <c:crosses val="autoZero"/>
        <c:auto val="1"/>
        <c:lblAlgn val="ctr"/>
        <c:lblOffset val="100"/>
        <c:noMultiLvlLbl val="0"/>
      </c:catAx>
      <c:valAx>
        <c:axId val="365136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65121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116632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DejaVu Sans" pitchFamily="34" charset="0"/>
                <a:cs typeface="Times New Roman" pitchFamily="18" charset="0"/>
              </a:rPr>
              <a:t>Муниципальное автономное дошкольное образовательное учреждение детский сад №13 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ea typeface="DejaVu Sans" pitchFamily="34" charset="0"/>
                <a:cs typeface="Times New Roman" pitchFamily="18" charset="0"/>
              </a:rPr>
              <a:t>г.Туймазы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ea typeface="DejaVu Sans" pitchFamily="34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87624" y="1844825"/>
            <a:ext cx="657944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Проект по теме</a:t>
            </a:r>
          </a:p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«Здоровым быть здорово»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7" y="4149080"/>
            <a:ext cx="3888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Работу выполнил: воспитатель средней группы </a:t>
            </a:r>
            <a:r>
              <a:rPr lang="ru-RU" sz="2000" b="1" dirty="0" err="1" smtClean="0">
                <a:solidFill>
                  <a:srgbClr val="002060"/>
                </a:solidFill>
              </a:rPr>
              <a:t>Буржумова</a:t>
            </a:r>
            <a:r>
              <a:rPr lang="ru-RU" sz="2000" b="1" dirty="0" smtClean="0">
                <a:solidFill>
                  <a:srgbClr val="002060"/>
                </a:solidFill>
              </a:rPr>
              <a:t> Е.М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70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404664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endParaRPr lang="ru-RU" sz="36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5"/>
            <a:ext cx="3960440" cy="30243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4665"/>
            <a:ext cx="3853270" cy="30243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561117"/>
            <a:ext cx="3960440" cy="30963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540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404664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endParaRPr lang="ru-RU" sz="36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3384376" cy="27363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772" y="2204864"/>
            <a:ext cx="3486480" cy="26061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4077072"/>
            <a:ext cx="3312368" cy="25373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278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404664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endParaRPr lang="ru-RU" sz="36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3024336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1" y="1656144"/>
            <a:ext cx="3240361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970290"/>
            <a:ext cx="2916096" cy="370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628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404664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endParaRPr lang="ru-RU" sz="36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3672408" cy="27363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0648"/>
            <a:ext cx="3818230" cy="27363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700" y="3212976"/>
            <a:ext cx="4362624" cy="3261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192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404664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endParaRPr lang="ru-RU" sz="36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5987"/>
            <a:ext cx="5849214" cy="42588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101" y="2924944"/>
            <a:ext cx="5270443" cy="37269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350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404664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endParaRPr lang="ru-RU" sz="36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16632"/>
            <a:ext cx="4104456" cy="30680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416073"/>
            <a:ext cx="2736303" cy="31812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6632"/>
            <a:ext cx="3960440" cy="30680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416074"/>
            <a:ext cx="2808312" cy="31812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717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404664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b="1" dirty="0" smtClean="0">
                <a:solidFill>
                  <a:srgbClr val="002060"/>
                </a:solidFill>
                <a:ea typeface="Calibri"/>
                <a:cs typeface="Times New Roman"/>
              </a:rPr>
              <a:t>Консультации для родителей </a:t>
            </a:r>
            <a:endParaRPr lang="ru-RU" sz="36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1110940"/>
            <a:ext cx="6357897" cy="47525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60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404664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endParaRPr lang="ru-RU" sz="36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72" y="139186"/>
            <a:ext cx="3916488" cy="2713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030444"/>
            <a:ext cx="2736304" cy="35283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139186"/>
            <a:ext cx="3924436" cy="2713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773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404664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b="1" dirty="0" smtClean="0">
                <a:solidFill>
                  <a:srgbClr val="002060"/>
                </a:solidFill>
                <a:ea typeface="Calibri"/>
                <a:cs typeface="Times New Roman"/>
              </a:rPr>
              <a:t>Выставка работ </a:t>
            </a:r>
            <a:endParaRPr lang="ru-RU" sz="36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7920880" cy="51845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966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404664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dirty="0">
                <a:latin typeface="Times New Roman"/>
                <a:ea typeface="Calibri"/>
              </a:rPr>
              <a:t>«</a:t>
            </a:r>
            <a:r>
              <a:rPr lang="ru-RU" sz="3600" b="1" dirty="0">
                <a:solidFill>
                  <a:srgbClr val="002060"/>
                </a:solidFill>
                <a:latin typeface="Times New Roman"/>
                <a:ea typeface="Calibri"/>
              </a:rPr>
              <a:t>Солнце здоровья</a:t>
            </a:r>
            <a:r>
              <a:rPr lang="ru-RU" sz="3600" dirty="0">
                <a:latin typeface="Times New Roman"/>
                <a:ea typeface="Calibri"/>
              </a:rPr>
              <a:t>»</a:t>
            </a:r>
            <a:r>
              <a:rPr lang="ru-RU" sz="3600" b="1" dirty="0" smtClean="0">
                <a:solidFill>
                  <a:srgbClr val="002060"/>
                </a:solidFill>
                <a:ea typeface="Calibri"/>
                <a:cs typeface="Times New Roman"/>
              </a:rPr>
              <a:t> </a:t>
            </a:r>
            <a:endParaRPr lang="ru-RU" sz="36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4623925" cy="30243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01008"/>
            <a:ext cx="4445478" cy="30787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897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1412776"/>
            <a:ext cx="75608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ctr">
              <a:spcAft>
                <a:spcPts val="0"/>
              </a:spcAft>
            </a:pPr>
            <a:r>
              <a:rPr lang="ru-RU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Педагогическое кредо проекта:</a:t>
            </a:r>
            <a:endParaRPr lang="ru-RU" sz="3200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3200" dirty="0">
                <a:solidFill>
                  <a:srgbClr val="002060"/>
                </a:solidFill>
                <a:ea typeface="Calibri"/>
                <a:cs typeface="Times New Roman"/>
              </a:rPr>
              <a:t>Здоровье</a:t>
            </a:r>
            <a:r>
              <a:rPr lang="ru-RU" sz="32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 ребенка превыше всего,</a:t>
            </a:r>
            <a:endParaRPr lang="ru-RU" sz="32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32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Богатство земли не заменит его</a:t>
            </a:r>
            <a:endParaRPr lang="ru-RU" sz="32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3200" dirty="0">
                <a:solidFill>
                  <a:srgbClr val="002060"/>
                </a:solidFill>
                <a:ea typeface="Calibri"/>
                <a:cs typeface="Times New Roman"/>
              </a:rPr>
              <a:t>Здоровье не купишь</a:t>
            </a:r>
            <a:r>
              <a:rPr lang="ru-RU" sz="32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, никто не продаст</a:t>
            </a:r>
            <a:endParaRPr lang="ru-RU" sz="32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32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Его берегите, как сердце, как глаз. </a:t>
            </a:r>
            <a:endParaRPr lang="ru-RU" sz="32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r">
              <a:spcAft>
                <a:spcPts val="0"/>
              </a:spcAft>
            </a:pPr>
            <a:r>
              <a:rPr lang="ru-RU" sz="32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Ж. </a:t>
            </a:r>
            <a:r>
              <a:rPr lang="ru-RU" sz="32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Жабаев</a:t>
            </a:r>
            <a:endParaRPr lang="ru-RU" sz="32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8944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404664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b="1" dirty="0" smtClean="0">
                <a:solidFill>
                  <a:srgbClr val="002060"/>
                </a:solidFill>
                <a:ea typeface="Calibri"/>
                <a:cs typeface="Times New Roman"/>
              </a:rPr>
              <a:t>Результаты повторного мониторинга</a:t>
            </a:r>
            <a:endParaRPr lang="ru-RU" sz="36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685390377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7404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198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404664"/>
            <a:ext cx="813690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ctr">
              <a:spcAft>
                <a:spcPts val="0"/>
              </a:spcAft>
            </a:pPr>
            <a:r>
              <a:rPr lang="ru-RU" sz="3600" b="1" dirty="0">
                <a:solidFill>
                  <a:srgbClr val="002060"/>
                </a:solidFill>
                <a:latin typeface="Times New Roman"/>
                <a:ea typeface="Times New Roman"/>
              </a:rPr>
              <a:t>Цель проекта:  </a:t>
            </a:r>
          </a:p>
          <a:p>
            <a:pPr indent="228600" algn="ctr"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</a:rPr>
              <a:t>Создание условий </a:t>
            </a:r>
            <a:r>
              <a:rPr lang="ru-RU" sz="28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психолого</a:t>
            </a: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</a:rPr>
              <a:t>–педагогической поддержки родителей (законных представителей) по </a:t>
            </a:r>
            <a:r>
              <a:rPr lang="ru-RU" sz="28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здоровьесбережению</a:t>
            </a: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</a:rPr>
              <a:t> детей с учетом индивидуальных особенностей, возможностей и потребностей семей через организацию разнообразных форм взаимодействия ДОУ и семьи.</a:t>
            </a:r>
            <a:endParaRPr lang="ru-RU" sz="2800" b="1" dirty="0">
              <a:solidFill>
                <a:srgbClr val="002060"/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8781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404664"/>
            <a:ext cx="813690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ctr">
              <a:spcAft>
                <a:spcPts val="0"/>
              </a:spcAft>
            </a:pPr>
            <a:r>
              <a:rPr lang="ru-RU" sz="3600" b="1" dirty="0">
                <a:solidFill>
                  <a:srgbClr val="002060"/>
                </a:solidFill>
                <a:latin typeface="Times New Roman"/>
                <a:ea typeface="Times New Roman"/>
              </a:rPr>
              <a:t>Задачи проекта</a:t>
            </a:r>
            <a:r>
              <a:rPr lang="ru-RU" sz="3600" dirty="0">
                <a:solidFill>
                  <a:srgbClr val="002060"/>
                </a:solidFill>
                <a:latin typeface="Times New Roman"/>
                <a:ea typeface="Times New Roman"/>
              </a:rPr>
              <a:t>:</a:t>
            </a:r>
            <a:r>
              <a:rPr lang="ru-RU" sz="3600" b="1" dirty="0">
                <a:solidFill>
                  <a:srgbClr val="002060"/>
                </a:solidFill>
                <a:latin typeface="Times New Roman"/>
                <a:ea typeface="Times New Roman"/>
              </a:rPr>
              <a:t> </a:t>
            </a:r>
            <a:endParaRPr lang="ru-RU" sz="3600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marL="342900" indent="-342900" algn="just">
              <a:spcAft>
                <a:spcPts val="0"/>
              </a:spcAft>
              <a:buFont typeface="Wingdings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/>
                <a:ea typeface="Times New Roman"/>
              </a:rPr>
              <a:t>систематизировать знания родителей в вопросах </a:t>
            </a:r>
            <a:r>
              <a:rPr lang="ru-RU" sz="24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здоровьесбережения</a:t>
            </a:r>
            <a:r>
              <a:rPr lang="ru-RU" sz="2400" b="1" dirty="0">
                <a:solidFill>
                  <a:srgbClr val="002060"/>
                </a:solidFill>
                <a:latin typeface="Times New Roman"/>
                <a:ea typeface="Times New Roman"/>
              </a:rPr>
              <a:t>;</a:t>
            </a:r>
          </a:p>
          <a:p>
            <a:pPr marL="342900" indent="-342900" algn="just">
              <a:spcAft>
                <a:spcPts val="0"/>
              </a:spcAft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формировать </a:t>
            </a:r>
            <a:r>
              <a:rPr lang="ru-RU" sz="2400" b="1" dirty="0">
                <a:solidFill>
                  <a:srgbClr val="002060"/>
                </a:solidFill>
                <a:latin typeface="Times New Roman"/>
                <a:ea typeface="Times New Roman"/>
              </a:rPr>
              <a:t>умения по сохранению и укреплению физического, психического, социального, нравственного и духовного здоровья своих детей;</a:t>
            </a:r>
          </a:p>
          <a:p>
            <a:pPr marL="342900" indent="-342900" algn="just">
              <a:spcAft>
                <a:spcPts val="0"/>
              </a:spcAft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обучать </a:t>
            </a:r>
            <a:r>
              <a:rPr lang="ru-RU" sz="2400" b="1" dirty="0">
                <a:solidFill>
                  <a:srgbClr val="002060"/>
                </a:solidFill>
                <a:latin typeface="Times New Roman"/>
                <a:ea typeface="Times New Roman"/>
              </a:rPr>
              <a:t>навыкам оздоровительного воздействия и взаимодействия всех членов семьи в системе </a:t>
            </a:r>
            <a:r>
              <a:rPr lang="ru-RU" sz="24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здоровьесбережения</a:t>
            </a:r>
            <a:r>
              <a:rPr lang="ru-RU" sz="2400" b="1" dirty="0">
                <a:solidFill>
                  <a:srgbClr val="002060"/>
                </a:solidFill>
                <a:latin typeface="Times New Roman"/>
                <a:ea typeface="Times New Roman"/>
              </a:rPr>
              <a:t> ребенка – дошкольника, создания </a:t>
            </a:r>
            <a:r>
              <a:rPr lang="ru-RU" sz="24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здоровьесберегающей</a:t>
            </a:r>
            <a:r>
              <a:rPr lang="ru-RU" sz="2400" b="1" dirty="0">
                <a:solidFill>
                  <a:srgbClr val="002060"/>
                </a:solidFill>
                <a:latin typeface="Times New Roman"/>
                <a:ea typeface="Times New Roman"/>
              </a:rPr>
              <a:t> и психологически комфортной среды в семье;</a:t>
            </a:r>
          </a:p>
          <a:p>
            <a:pPr marL="342900" indent="-342900" algn="just">
              <a:spcAft>
                <a:spcPts val="0"/>
              </a:spcAft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привлекать </a:t>
            </a:r>
            <a:r>
              <a:rPr lang="ru-RU" sz="2400" b="1" dirty="0">
                <a:solidFill>
                  <a:srgbClr val="002060"/>
                </a:solidFill>
                <a:latin typeface="Times New Roman"/>
                <a:ea typeface="Times New Roman"/>
              </a:rPr>
              <a:t>родителей к активному участию в деятельности ДОУ и группы вообще и </a:t>
            </a:r>
            <a:r>
              <a:rPr lang="ru-RU" sz="24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здоровьесберегающей</a:t>
            </a:r>
            <a:r>
              <a:rPr lang="ru-RU" sz="2400" b="1" dirty="0">
                <a:solidFill>
                  <a:srgbClr val="002060"/>
                </a:solidFill>
                <a:latin typeface="Times New Roman"/>
                <a:ea typeface="Times New Roman"/>
              </a:rPr>
              <a:t> в частности.</a:t>
            </a:r>
            <a:endParaRPr lang="ru-RU" sz="2400" b="1" dirty="0">
              <a:solidFill>
                <a:srgbClr val="002060"/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5462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404664"/>
            <a:ext cx="81369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Ожидаемые результаты:</a:t>
            </a:r>
            <a:endParaRPr lang="ru-RU" sz="36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342900" indent="-342900">
              <a:spcAft>
                <a:spcPts val="0"/>
              </a:spcAft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У </a:t>
            </a:r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детей будут устойчиво сформированы ценности здоровья и человеческой жизни.</a:t>
            </a:r>
            <a:endParaRPr lang="ru-RU" sz="24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342900" indent="-342900">
              <a:spcAft>
                <a:spcPts val="0"/>
              </a:spcAft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Дети </a:t>
            </a:r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будут самостоятельно проявлять инициативу к движению: бегать, прыгать, играть с мячом, ползать, лазать в зале и на улице.</a:t>
            </a:r>
            <a:endParaRPr lang="ru-RU" sz="24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342900" indent="-342900">
              <a:spcAft>
                <a:spcPts val="0"/>
              </a:spcAft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Будут </a:t>
            </a:r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установлены партнерские взаимоотношения между детьми и родителями, благодаря совместной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деятельности в </a:t>
            </a:r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ходе организации совместного проекта.</a:t>
            </a:r>
            <a:endParaRPr lang="ru-RU" sz="24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2261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404664"/>
            <a:ext cx="8136904" cy="612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Тип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проекта : познавательно – оздоровительный, групповой, краткосрочный.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Участники проекта: дети средней группы,  воспитатели средней группы, родители средней группы.</a:t>
            </a:r>
          </a:p>
          <a:p>
            <a:pPr algn="just"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Сроки реализации: </a:t>
            </a:r>
            <a:r>
              <a:rPr lang="ru-RU" sz="2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2 недели (с 22 ноября по 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3 </a:t>
            </a:r>
            <a:r>
              <a:rPr lang="ru-RU" sz="2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декабря 2021 года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)</a:t>
            </a:r>
          </a:p>
          <a:p>
            <a:pPr lvl="0" algn="just"/>
            <a:r>
              <a:rPr lang="ru-RU" sz="2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Этапы реализации проекта: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Подготовительный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Основной 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Заключительный </a:t>
            </a:r>
          </a:p>
          <a:p>
            <a:pPr algn="just">
              <a:spcAft>
                <a:spcPts val="0"/>
              </a:spcAft>
            </a:pP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Aft>
                <a:spcPts val="0"/>
              </a:spcAft>
              <a:buFont typeface="Wingdings" pitchFamily="2" charset="2"/>
              <a:buChar char="Ø"/>
            </a:pPr>
            <a:endParaRPr lang="ru-RU" sz="36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3422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404664"/>
            <a:ext cx="8136904" cy="1678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Опрос воспитанников. 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Метод 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проблемной ситуации </a:t>
            </a:r>
            <a:endParaRPr lang="ru-RU" sz="3200" b="1" dirty="0" smtClean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Место для отдыха»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76872"/>
            <a:ext cx="3528392" cy="41764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76872"/>
            <a:ext cx="3430061" cy="41764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815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404664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Результаты опроса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980675202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495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404664"/>
            <a:ext cx="813690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Анкетирование родителей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721342319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4207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102</Words>
  <Application>Microsoft Office PowerPoint</Application>
  <PresentationFormat>Экран (4:3)</PresentationFormat>
  <Paragraphs>40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Lilia</dc:creator>
  <cp:lastModifiedBy>Lilia</cp:lastModifiedBy>
  <cp:revision>15</cp:revision>
  <dcterms:created xsi:type="dcterms:W3CDTF">2021-12-04T12:30:05Z</dcterms:created>
  <dcterms:modified xsi:type="dcterms:W3CDTF">2021-12-11T13:08:14Z</dcterms:modified>
</cp:coreProperties>
</file>